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1663" r:id="rId5"/>
    <p:sldId id="2073" r:id="rId6"/>
    <p:sldId id="2074" r:id="rId7"/>
    <p:sldId id="1660" r:id="rId8"/>
    <p:sldId id="1532"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74"/>
            <p14:sldId id="1660"/>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6392" autoAdjust="0"/>
  </p:normalViewPr>
  <p:slideViewPr>
    <p:cSldViewPr snapToGrid="0">
      <p:cViewPr varScale="1">
        <p:scale>
          <a:sx n="71" d="100"/>
          <a:sy n="71" d="100"/>
        </p:scale>
        <p:origin x="54" y="178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6/4/2020 6:21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6/4/2020 6:21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6/4/2020 6:21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 new customer, Fruit Smashers, has approached to you take on the management and operations of one or more containerized applications which are hosted in an existing Azure Kubernetes Service (AKS) cluster. Currently, a popular website for rating fruit smoothie flavors - Fruit Smoothies by Fruit Smashers - is deployed in the cluster and a new application will be coming online shortly to allow guests to Fruit Smashers corporate headquarters to leave messages about the favorite part of their visit. While the existing platform and underlying deployment(s) meet the needs of the business, Fruit Smashers plans to grow their online presence significantly as more customers move to online ordering exclusively. They anticipate that growth will be organic and </a:t>
            </a:r>
            <a:r>
              <a:rPr lang="en-US" sz="882" b="0" kern="1200" dirty="0" err="1">
                <a:solidFill>
                  <a:schemeClr val="tx1"/>
                </a:solidFill>
                <a:effectLst/>
                <a:latin typeface="Segoe UI" panose="020B0502040204020203" pitchFamily="34" charset="0"/>
                <a:ea typeface="+mn-ea"/>
                <a:cs typeface="+mn-cs"/>
              </a:rPr>
              <a:t>bursty</a:t>
            </a:r>
            <a:r>
              <a:rPr lang="en-US" sz="882" b="0" kern="1200" dirty="0">
                <a:solidFill>
                  <a:schemeClr val="tx1"/>
                </a:solidFill>
                <a:effectLst/>
                <a:latin typeface="Segoe UI" panose="020B0502040204020203" pitchFamily="34" charset="0"/>
                <a:ea typeface="+mn-ea"/>
                <a:cs typeface="+mn-cs"/>
              </a:rPr>
              <a: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 lab will not validate that each challenge </a:t>
            </a:r>
            <a:r>
              <a:rPr lang="en-US" sz="882" b="0" kern="1200">
                <a:solidFill>
                  <a:schemeClr val="tx1"/>
                </a:solidFill>
                <a:effectLst/>
                <a:latin typeface="Segoe UI" panose="020B0502040204020203" pitchFamily="34" charset="0"/>
                <a:ea typeface="+mn-ea"/>
                <a:cs typeface="+mn-cs"/>
              </a:rPr>
              <a:t>has been completed correctly, so pay close attention to the </a:t>
            </a:r>
            <a:r>
              <a:rPr lang="en-US" sz="882" b="0" kern="1200" dirty="0">
                <a:solidFill>
                  <a:schemeClr val="tx1"/>
                </a:solidFill>
                <a:effectLst/>
                <a:latin typeface="Segoe UI" panose="020B0502040204020203" pitchFamily="34" charset="0"/>
                <a:ea typeface="+mn-ea"/>
                <a:cs typeface="+mn-cs"/>
              </a:rPr>
              <a:t>requirements in each challenge.</a:t>
            </a:r>
          </a:p>
          <a:p>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6/4/2020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6/4/2020 6:21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b="1" dirty="0"/>
              <a:t>Azure Sentinel Hunting</a:t>
            </a:r>
            <a:endParaRPr lang="en-US" dirty="0"/>
          </a:p>
        </p:txBody>
      </p:sp>
      <p:sp>
        <p:nvSpPr>
          <p:cNvPr id="5" name="Text Placeholder 4"/>
          <p:cNvSpPr>
            <a:spLocks noGrp="1"/>
          </p:cNvSpPr>
          <p:nvPr>
            <p:ph type="body" sz="quarter" idx="12"/>
          </p:nvPr>
        </p:nvSpPr>
        <p:spPr/>
        <p:txBody>
          <a:bodyPr/>
          <a:lstStyle/>
          <a:p>
            <a:r>
              <a:rPr lang="en-US" dirty="0"/>
              <a:t>Hands-On Challenge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a:t>
            </a:r>
          </a:p>
        </p:txBody>
      </p:sp>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2"/>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3"/>
          <a:stretch>
            <a:fillRect/>
          </a:stretch>
        </p:blipFill>
        <p:spPr>
          <a:xfrm>
            <a:off x="8874946" y="1347236"/>
            <a:ext cx="3006539" cy="2881030"/>
          </a:xfrm>
          <a:prstGeom prst="rect">
            <a:avLst/>
          </a:prstGeom>
        </p:spPr>
      </p:pic>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6" name="Picture 5">
            <a:extLst>
              <a:ext uri="{FF2B5EF4-FFF2-40B4-BE49-F238E27FC236}">
                <a16:creationId xmlns:a16="http://schemas.microsoft.com/office/drawing/2014/main" id="{403CB845-DF19-4E7F-8F83-4DB5FB585E53}"/>
              </a:ext>
            </a:extLst>
          </p:cNvPr>
          <p:cNvPicPr>
            <a:picLocks noChangeAspect="1"/>
          </p:cNvPicPr>
          <p:nvPr/>
        </p:nvPicPr>
        <p:blipFill>
          <a:blip r:embed="rId4"/>
          <a:stretch>
            <a:fillRect/>
          </a:stretch>
        </p:blipFill>
        <p:spPr>
          <a:xfrm>
            <a:off x="622163" y="1243739"/>
            <a:ext cx="3017520" cy="2372868"/>
          </a:xfrm>
          <a:prstGeom prst="rect">
            <a:avLst/>
          </a:prstGeom>
        </p:spPr>
      </p:pic>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Access Your Lab</a:t>
            </a:r>
          </a:p>
        </p:txBody>
      </p:sp>
      <p:grpSp>
        <p:nvGrpSpPr>
          <p:cNvPr id="12" name="Group 11">
            <a:extLst>
              <a:ext uri="{FF2B5EF4-FFF2-40B4-BE49-F238E27FC236}">
                <a16:creationId xmlns:a16="http://schemas.microsoft.com/office/drawing/2014/main" id="{E7A06871-9A9F-4DC5-9C22-C6F7760AECBD}"/>
              </a:ext>
            </a:extLst>
          </p:cNvPr>
          <p:cNvGrpSpPr/>
          <p:nvPr/>
        </p:nvGrpSpPr>
        <p:grpSpPr>
          <a:xfrm>
            <a:off x="588263" y="1347236"/>
            <a:ext cx="3006539" cy="2881030"/>
            <a:chOff x="8874946" y="1347236"/>
            <a:chExt cx="3006539" cy="2881030"/>
          </a:xfrm>
        </p:grpSpPr>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2"/>
            <a:stretch>
              <a:fillRect/>
            </a:stretch>
          </p:blipFill>
          <p:spPr>
            <a:xfrm>
              <a:off x="8874946" y="1347236"/>
              <a:ext cx="3006539" cy="2881030"/>
            </a:xfrm>
            <a:prstGeom prst="rect">
              <a:avLst/>
            </a:prstGeom>
          </p:spPr>
        </p:pic>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grpSp>
      <p:sp>
        <p:nvSpPr>
          <p:cNvPr id="10" name="Arrow: Right 9">
            <a:extLst>
              <a:ext uri="{FF2B5EF4-FFF2-40B4-BE49-F238E27FC236}">
                <a16:creationId xmlns:a16="http://schemas.microsoft.com/office/drawing/2014/main" id="{E505684A-4A3E-4545-8027-376E53E89A79}"/>
              </a:ext>
            </a:extLst>
          </p:cNvPr>
          <p:cNvSpPr/>
          <p:nvPr/>
        </p:nvSpPr>
        <p:spPr bwMode="auto">
          <a:xfrm>
            <a:off x="3957755" y="170307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14" name="Picture 13">
            <a:extLst>
              <a:ext uri="{FF2B5EF4-FFF2-40B4-BE49-F238E27FC236}">
                <a16:creationId xmlns:a16="http://schemas.microsoft.com/office/drawing/2014/main" id="{7F73E81A-D65D-4743-9E08-186ECEDA7074}"/>
              </a:ext>
            </a:extLst>
          </p:cNvPr>
          <p:cNvPicPr>
            <a:picLocks noChangeAspect="1"/>
          </p:cNvPicPr>
          <p:nvPr/>
        </p:nvPicPr>
        <p:blipFill>
          <a:blip r:embed="rId3"/>
          <a:stretch>
            <a:fillRect/>
          </a:stretch>
        </p:blipFill>
        <p:spPr>
          <a:xfrm>
            <a:off x="4792252" y="1347236"/>
            <a:ext cx="7257508" cy="1745792"/>
          </a:xfrm>
          <a:prstGeom prst="rect">
            <a:avLst/>
          </a:prstGeom>
        </p:spPr>
      </p:pic>
      <p:sp>
        <p:nvSpPr>
          <p:cNvPr id="16" name="Rectangle: Rounded Corners 15">
            <a:extLst>
              <a:ext uri="{FF2B5EF4-FFF2-40B4-BE49-F238E27FC236}">
                <a16:creationId xmlns:a16="http://schemas.microsoft.com/office/drawing/2014/main" id="{BBAEA766-2FFF-449F-B8E2-56AFACD1BC2D}"/>
              </a:ext>
            </a:extLst>
          </p:cNvPr>
          <p:cNvSpPr/>
          <p:nvPr/>
        </p:nvSpPr>
        <p:spPr bwMode="auto">
          <a:xfrm>
            <a:off x="9011920" y="1274445"/>
            <a:ext cx="599755"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3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Challenges</a:t>
            </a:r>
          </a:p>
        </p:txBody>
      </p:sp>
      <p:sp>
        <p:nvSpPr>
          <p:cNvPr id="6" name="Text Placeholder 5"/>
          <p:cNvSpPr>
            <a:spLocks noGrp="1"/>
          </p:cNvSpPr>
          <p:nvPr>
            <p:ph sz="quarter" idx="10"/>
          </p:nvPr>
        </p:nvSpPr>
        <p:spPr>
          <a:xfrm>
            <a:off x="584200" y="1435100"/>
            <a:ext cx="11018838" cy="3496342"/>
          </a:xfrm>
        </p:spPr>
        <p:txBody>
          <a:bodyPr/>
          <a:lstStyle/>
          <a:p>
            <a:pPr marL="457200" indent="-457200">
              <a:buFont typeface="Arial" panose="020B0604020202020204" pitchFamily="34" charset="0"/>
              <a:buChar char="•"/>
            </a:pPr>
            <a:r>
              <a:rPr lang="en-US" dirty="0"/>
              <a:t>Challenge 1: Understanding The Environment</a:t>
            </a:r>
          </a:p>
          <a:p>
            <a:pPr marL="914400" lvl="1" indent="-457200">
              <a:buFont typeface="Arial" panose="020B0604020202020204" pitchFamily="34" charset="0"/>
              <a:buChar char="•"/>
            </a:pPr>
            <a:r>
              <a:rPr lang="en-US" dirty="0"/>
              <a:t>Before you can extend and further configure Contoso Finance's Sentinel deployment, you need to understand what they have done to date and help them plan.</a:t>
            </a:r>
          </a:p>
          <a:p>
            <a:pPr marL="457200" indent="-457200">
              <a:buFont typeface="Arial" panose="020B0604020202020204" pitchFamily="34" charset="0"/>
              <a:buChar char="•"/>
            </a:pPr>
            <a:r>
              <a:rPr lang="en-US" dirty="0"/>
              <a:t>Challenge 2: Sentinel Alerting And Analytics</a:t>
            </a:r>
          </a:p>
          <a:p>
            <a:pPr marL="914400" lvl="1" indent="-457200">
              <a:buFont typeface="Arial" panose="020B0604020202020204" pitchFamily="34" charset="0"/>
              <a:buChar char="•"/>
            </a:pPr>
            <a:r>
              <a:rPr lang="en-US" dirty="0"/>
              <a:t>Now that you understand the data sources and volume of data that Contoso Finance is contending with, you can begin operationalizing the Sentinel deployment.</a:t>
            </a:r>
          </a:p>
          <a:p>
            <a:pPr marL="457200" indent="-457200">
              <a:buFont typeface="Arial" panose="020B0604020202020204" pitchFamily="34" charset="0"/>
              <a:buChar char="•"/>
            </a:pPr>
            <a:r>
              <a:rPr lang="en-US" dirty="0"/>
              <a:t>Challenge 3: Investigating Incidents</a:t>
            </a:r>
          </a:p>
          <a:p>
            <a:pPr marL="914400" lvl="1" indent="-457200">
              <a:buFont typeface="Arial" panose="020B0604020202020204" pitchFamily="34" charset="0"/>
              <a:buChar char="•"/>
            </a:pPr>
            <a:r>
              <a:rPr lang="en-US" dirty="0"/>
              <a:t>As alerts are generated and aggregated in incidents, you can begin hunting and making recommendations to Contoso Finance on how to improve their posture.</a:t>
            </a:r>
          </a:p>
        </p:txBody>
      </p:sp>
      <p:sp>
        <p:nvSpPr>
          <p:cNvPr id="4" name="TextBox 3">
            <a:extLst>
              <a:ext uri="{FF2B5EF4-FFF2-40B4-BE49-F238E27FC236}">
                <a16:creationId xmlns:a16="http://schemas.microsoft.com/office/drawing/2014/main" id="{FDC70E8A-2525-4D4B-90CC-DEA372857CCC}"/>
              </a:ext>
            </a:extLst>
          </p:cNvPr>
          <p:cNvSpPr txBox="1"/>
          <p:nvPr/>
        </p:nvSpPr>
        <p:spPr>
          <a:xfrm>
            <a:off x="2942271" y="5422900"/>
            <a:ext cx="6669404" cy="923330"/>
          </a:xfrm>
          <a:prstGeom prst="rect">
            <a:avLst/>
          </a:prstGeom>
          <a:solidFill>
            <a:srgbClr val="FFC000"/>
          </a:solidFill>
          <a:ln>
            <a:solidFill>
              <a:schemeClr val="tx1"/>
            </a:solidFill>
          </a:ln>
        </p:spPr>
        <p:txBody>
          <a:bodyPr wrap="square" lIns="0" tIns="0" rIns="0" bIns="0" rtlCol="0">
            <a:spAutoFit/>
          </a:bodyPr>
          <a:lstStyle/>
          <a:p>
            <a:pPr algn="ctr"/>
            <a:r>
              <a:rPr lang="en-IE" sz="2000" b="1" dirty="0"/>
              <a:t>Note</a:t>
            </a:r>
            <a:br>
              <a:rPr lang="en-IE" sz="2000" dirty="0"/>
            </a:br>
            <a:r>
              <a:rPr lang="en-IE" sz="2000" dirty="0"/>
              <a:t>Automatic validation of your solution has been disabled</a:t>
            </a:r>
            <a:br>
              <a:rPr lang="en-IE" sz="2000" dirty="0"/>
            </a:br>
            <a:r>
              <a:rPr lang="en-IE" sz="2000" dirty="0"/>
              <a:t>to speed up the lab for you</a:t>
            </a:r>
          </a:p>
        </p:txBody>
      </p:sp>
    </p:spTree>
    <p:extLst>
      <p:ext uri="{BB962C8B-B14F-4D97-AF65-F5344CB8AC3E}">
        <p14:creationId xmlns:p14="http://schemas.microsoft.com/office/powerpoint/2010/main" val="39577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1996147"/>
            <a:ext cx="6769333"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Need help?</a:t>
            </a:r>
          </a:p>
          <a:p>
            <a:endParaRPr lang="en-US" sz="2800" dirty="0"/>
          </a:p>
          <a:p>
            <a:r>
              <a:rPr lang="en-US" sz="2800" dirty="0">
                <a:latin typeface="+mn-lt"/>
              </a:rPr>
              <a:t>Use the Teams </a:t>
            </a:r>
            <a:r>
              <a:rPr lang="en-US" sz="2800">
                <a:latin typeface="+mn-lt"/>
              </a:rPr>
              <a:t>chat channel</a:t>
            </a:r>
            <a:endParaRPr lang="en-US" sz="2800" dirty="0">
              <a:latin typeface="+mn-lt"/>
            </a:endParaRP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163</TotalTime>
  <Words>406</Words>
  <Application>Microsoft Office PowerPoint</Application>
  <PresentationFormat>Widescreen</PresentationFormat>
  <Paragraphs>28</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Console</vt:lpstr>
      <vt:lpstr>Segoe UI</vt:lpstr>
      <vt:lpstr>Segoe UI Semibold</vt:lpstr>
      <vt:lpstr>Wingdings</vt:lpstr>
      <vt:lpstr>White Template</vt:lpstr>
      <vt:lpstr>Azure Sentinel Hunting</vt:lpstr>
      <vt:lpstr>Launch the Lab Environment</vt:lpstr>
      <vt:lpstr>Access Your Lab</vt:lpstr>
      <vt:lpstr>Challenges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27</cp:revision>
  <dcterms:created xsi:type="dcterms:W3CDTF">2020-04-20T15:28:36Z</dcterms:created>
  <dcterms:modified xsi:type="dcterms:W3CDTF">2020-06-04T22:24:39Z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